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311" r:id="rId3"/>
    <p:sldId id="1322" r:id="rId4"/>
    <p:sldId id="1318" r:id="rId5"/>
    <p:sldId id="1325" r:id="rId6"/>
    <p:sldId id="1326" r:id="rId7"/>
    <p:sldId id="1324"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89" autoAdjust="0"/>
    <p:restoredTop sz="88616" autoAdjust="0"/>
  </p:normalViewPr>
  <p:slideViewPr>
    <p:cSldViewPr>
      <p:cViewPr varScale="1">
        <p:scale>
          <a:sx n="208" d="100"/>
          <a:sy n="208" d="100"/>
        </p:scale>
        <p:origin x="200" y="51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5/19/23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82885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973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464538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9049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678518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6:1-11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80561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On a Sabbath, while he was going through the grainfields, his disciples plucked and ate some heads of grain, rubbing them in their hands.  </a:t>
            </a:r>
            <a:r>
              <a:rPr lang="en-AU" sz="2800" b="1" baseline="30000"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But some of the Pharisees said, “Why are you doing what is not lawful to do on the Sabbath?”  </a:t>
            </a:r>
            <a:r>
              <a:rPr lang="en-AU" sz="2800" b="1" baseline="30000"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And Jesus answered them, “Have you not read what David did when he was hungry, he and those who were with him:  </a:t>
            </a:r>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how he entered the house of God and took and ate the bread of the Presence, which is not lawful for any but the priests to eat, and also gave it to those with him?”  </a:t>
            </a: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And he said to them, “The Son of Man is lord of the Sabbath.”</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4960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On another Sabbath, he entered the synagogue and was teaching, and a man was there whose right hand was withered.  </a:t>
            </a: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And the scribes and the Pharisees watched him, to see whether he would heal on the Sabbath, so that they might find a reason to accuse him.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But he knew their thoughts, and he said to the man with the withered hand, “Come and stand here.”  And he rose and stood there.  </a:t>
            </a: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And Jesus said to them, “I ask you, is it lawful on the Sabbath to do good or to do harm, to save life or to destroy it?”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And after looking around at them all he said to him, “Stretch out your hand.”  And he did so, and his hand was restored.  </a:t>
            </a: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But they were filled with fury and discussed with one another what they might do to Jesus.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9631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2FD7D82-0827-FC8C-E340-040F3119FC77}"/>
              </a:ext>
            </a:extLst>
          </p:cNvPr>
          <p:cNvPicPr>
            <a:picLocks noChangeAspect="1"/>
          </p:cNvPicPr>
          <p:nvPr/>
        </p:nvPicPr>
        <p:blipFill>
          <a:blip r:embed="rId3"/>
          <a:stretch>
            <a:fillRect/>
          </a:stretch>
        </p:blipFill>
        <p:spPr>
          <a:xfrm>
            <a:off x="10597" y="0"/>
            <a:ext cx="9122805" cy="4474893"/>
          </a:xfrm>
          <a:prstGeom prst="rect">
            <a:avLst/>
          </a:prstGeom>
        </p:spPr>
      </p:pic>
      <p:sp>
        <p:nvSpPr>
          <p:cNvPr id="4" name="TextBox 3">
            <a:extLst>
              <a:ext uri="{FF2B5EF4-FFF2-40B4-BE49-F238E27FC236}">
                <a16:creationId xmlns:a16="http://schemas.microsoft.com/office/drawing/2014/main" id="{C0DE37FC-F2CF-320B-D9D0-C490E537CED6}"/>
              </a:ext>
            </a:extLst>
          </p:cNvPr>
          <p:cNvSpPr txBox="1"/>
          <p:nvPr/>
        </p:nvSpPr>
        <p:spPr>
          <a:xfrm>
            <a:off x="2411760" y="-6539"/>
            <a:ext cx="4118297" cy="461665"/>
          </a:xfrm>
          <a:prstGeom prst="rect">
            <a:avLst/>
          </a:prstGeom>
          <a:solidFill>
            <a:schemeClr val="tx1"/>
          </a:solid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Australian Unemployment Rate</a:t>
            </a:r>
          </a:p>
        </p:txBody>
      </p:sp>
      <p:sp>
        <p:nvSpPr>
          <p:cNvPr id="5" name="TextBox 4">
            <a:extLst>
              <a:ext uri="{FF2B5EF4-FFF2-40B4-BE49-F238E27FC236}">
                <a16:creationId xmlns:a16="http://schemas.microsoft.com/office/drawing/2014/main" id="{8BC4624B-E127-0976-5DE5-230DE1FD3E1F}"/>
              </a:ext>
            </a:extLst>
          </p:cNvPr>
          <p:cNvSpPr txBox="1"/>
          <p:nvPr/>
        </p:nvSpPr>
        <p:spPr>
          <a:xfrm>
            <a:off x="1043608" y="4513684"/>
            <a:ext cx="4824536" cy="1015663"/>
          </a:xfrm>
          <a:prstGeom prst="rect">
            <a:avLst/>
          </a:prstGeom>
          <a:solidFill>
            <a:schemeClr val="tx1"/>
          </a:solidFill>
          <a:ln w="19050">
            <a:solidFill>
              <a:srgbClr val="FFFF00"/>
            </a:solidFill>
          </a:ln>
        </p:spPr>
        <p:txBody>
          <a:bodyPr wrap="square" rtlCol="0">
            <a:spAutoFit/>
          </a:bodyPr>
          <a:lstStyle/>
          <a:p>
            <a:pPr marL="317500" indent="-317500" algn="ctr"/>
            <a:r>
              <a:rPr lang="en-AU" sz="2400" dirty="0">
                <a:solidFill>
                  <a:srgbClr val="FFFF00"/>
                </a:solidFill>
                <a:latin typeface="Times New Roman" panose="02020603050405020304" pitchFamily="18" charset="0"/>
                <a:cs typeface="Times New Roman" panose="02020603050405020304" pitchFamily="18" charset="0"/>
              </a:rPr>
              <a:t>2019  Working hours of Males</a:t>
            </a:r>
          </a:p>
          <a:p>
            <a:pPr marL="317500" indent="-317500"/>
            <a:r>
              <a:rPr lang="en-AU" dirty="0">
                <a:solidFill>
                  <a:srgbClr val="FFFF00"/>
                </a:solidFill>
                <a:latin typeface="Times New Roman" panose="02020603050405020304" pitchFamily="18" charset="0"/>
                <a:cs typeface="Times New Roman" panose="02020603050405020304" pitchFamily="18" charset="0"/>
              </a:rPr>
              <a:t>45-59 hours/week – 19.4%</a:t>
            </a:r>
          </a:p>
          <a:p>
            <a:pPr marL="317500" indent="-317500"/>
            <a:r>
              <a:rPr lang="en-AU" dirty="0">
                <a:solidFill>
                  <a:srgbClr val="FFFF00"/>
                </a:solidFill>
                <a:latin typeface="Times New Roman" panose="02020603050405020304" pitchFamily="18" charset="0"/>
                <a:cs typeface="Times New Roman" panose="02020603050405020304" pitchFamily="18" charset="0"/>
              </a:rPr>
              <a:t>&gt;60 hours/week – 8.9% </a:t>
            </a:r>
          </a:p>
        </p:txBody>
      </p:sp>
      <p:sp>
        <p:nvSpPr>
          <p:cNvPr id="6" name="TextBox 5">
            <a:extLst>
              <a:ext uri="{FF2B5EF4-FFF2-40B4-BE49-F238E27FC236}">
                <a16:creationId xmlns:a16="http://schemas.microsoft.com/office/drawing/2014/main" id="{4ACDBBD4-9CC0-606A-904F-3C0954F498E9}"/>
              </a:ext>
            </a:extLst>
          </p:cNvPr>
          <p:cNvSpPr txBox="1"/>
          <p:nvPr/>
        </p:nvSpPr>
        <p:spPr>
          <a:xfrm>
            <a:off x="4355976" y="5145455"/>
            <a:ext cx="1601440" cy="415498"/>
          </a:xfrm>
          <a:prstGeom prst="rect">
            <a:avLst/>
          </a:prstGeom>
          <a:noFill/>
          <a:ln>
            <a:noFill/>
          </a:ln>
        </p:spPr>
        <p:txBody>
          <a:bodyPr wrap="square" rtlCol="0">
            <a:spAutoFit/>
          </a:bodyPr>
          <a:lstStyle/>
          <a:p>
            <a:pPr marL="444500" indent="-444500"/>
            <a:r>
              <a:rPr lang="en-AU" sz="1000" i="1" dirty="0">
                <a:solidFill>
                  <a:srgbClr val="FFFF00"/>
                </a:solidFill>
                <a:latin typeface="Times New Roman" panose="02020603050405020304" pitchFamily="18" charset="0"/>
                <a:cs typeface="Times New Roman" panose="02020603050405020304" pitchFamily="18" charset="0"/>
              </a:rPr>
              <a:t>Source:  Australian Bureau of Statistics</a:t>
            </a:r>
          </a:p>
        </p:txBody>
      </p:sp>
    </p:spTree>
    <p:extLst>
      <p:ext uri="{BB962C8B-B14F-4D97-AF65-F5344CB8AC3E}">
        <p14:creationId xmlns:p14="http://schemas.microsoft.com/office/powerpoint/2010/main" val="305613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6"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4121539" y="2619539"/>
            <a:ext cx="4821980" cy="1487843"/>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Bef>
                <a:spcPts val="0"/>
              </a:spcBef>
              <a:spcAft>
                <a:spcPts val="100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dirty="0">
                <a:latin typeface="Comic Sans MS" panose="030F0902030302020204" pitchFamily="66" charset="0"/>
                <a:ea typeface="Times New Roman" panose="02020603050405020304" pitchFamily="18" charset="0"/>
                <a:cs typeface="Times New Roman" panose="02020603050405020304" pitchFamily="18" charset="0"/>
              </a:rPr>
              <a:t>Colossians 2:(ESV)</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Therefore let no one pass judgment on you in questions of food and drink, or with regard to a festival or a new moon or a Sabbath.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These are a shadow of the things to come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but the </a:t>
            </a:r>
            <a:r>
              <a:rPr lang="en-AU" sz="1600" b="1" dirty="0">
                <a:latin typeface="Comic Sans MS" panose="030F0902030302020204" pitchFamily="66" charset="0"/>
                <a:ea typeface="Times New Roman" panose="02020603050405020304" pitchFamily="18" charset="0"/>
                <a:cs typeface="Times New Roman" panose="02020603050405020304" pitchFamily="18" charset="0"/>
              </a:rPr>
              <a:t>substance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belongs to Christ.</a:t>
            </a:r>
            <a:r>
              <a:rPr lang="en-AU" sz="1600" dirty="0"/>
              <a:t> </a:t>
            </a:r>
            <a:endParaRPr lang="en-US" sz="1600" dirty="0">
              <a:latin typeface="Comic Sans MS" panose="030F0902030302020204" pitchFamily="66" charset="0"/>
            </a:endParaRPr>
          </a:p>
        </p:txBody>
      </p:sp>
      <p:sp>
        <p:nvSpPr>
          <p:cNvPr id="6" name="TextBox 5">
            <a:extLst>
              <a:ext uri="{FF2B5EF4-FFF2-40B4-BE49-F238E27FC236}">
                <a16:creationId xmlns:a16="http://schemas.microsoft.com/office/drawing/2014/main" id="{E6A9EDB9-E2C6-4A69-A785-850ADC7DE1C8}"/>
              </a:ext>
            </a:extLst>
          </p:cNvPr>
          <p:cNvSpPr txBox="1"/>
          <p:nvPr/>
        </p:nvSpPr>
        <p:spPr>
          <a:xfrm>
            <a:off x="15659" y="3455"/>
            <a:ext cx="419630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“How Ya Goin’???     Busy???”..........   </a:t>
            </a:r>
          </a:p>
        </p:txBody>
      </p:sp>
      <p:sp>
        <p:nvSpPr>
          <p:cNvPr id="9" name="TextBox 8">
            <a:extLst>
              <a:ext uri="{FF2B5EF4-FFF2-40B4-BE49-F238E27FC236}">
                <a16:creationId xmlns:a16="http://schemas.microsoft.com/office/drawing/2014/main" id="{46EA8D00-00BE-6A27-707C-58EC1F2AED3D}"/>
              </a:ext>
            </a:extLst>
          </p:cNvPr>
          <p:cNvSpPr txBox="1"/>
          <p:nvPr/>
        </p:nvSpPr>
        <p:spPr>
          <a:xfrm>
            <a:off x="0" y="322619"/>
            <a:ext cx="875510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worked on creation for 6 days.  On the 7</a:t>
            </a:r>
            <a:r>
              <a:rPr lang="en-AU" baseline="30000" dirty="0">
                <a:solidFill>
                  <a:schemeClr val="bg1"/>
                </a:solidFill>
                <a:latin typeface="Times New Roman" panose="02020603050405020304" pitchFamily="18" charset="0"/>
                <a:cs typeface="Times New Roman" panose="02020603050405020304" pitchFamily="18" charset="0"/>
              </a:rPr>
              <a:t>th</a:t>
            </a:r>
            <a:r>
              <a:rPr lang="en-AU" dirty="0">
                <a:solidFill>
                  <a:schemeClr val="bg1"/>
                </a:solidFill>
                <a:latin typeface="Times New Roman" panose="02020603050405020304" pitchFamily="18" charset="0"/>
                <a:cs typeface="Times New Roman" panose="02020603050405020304" pitchFamily="18" charset="0"/>
              </a:rPr>
              <a:t>, He rested, and made it Holy</a:t>
            </a:r>
          </a:p>
        </p:txBody>
      </p:sp>
      <p:sp>
        <p:nvSpPr>
          <p:cNvPr id="2" name="TextBox 1">
            <a:extLst>
              <a:ext uri="{FF2B5EF4-FFF2-40B4-BE49-F238E27FC236}">
                <a16:creationId xmlns:a16="http://schemas.microsoft.com/office/drawing/2014/main" id="{E1B88172-059E-3D65-863E-2484F33A415A}"/>
              </a:ext>
            </a:extLst>
          </p:cNvPr>
          <p:cNvSpPr txBox="1"/>
          <p:nvPr/>
        </p:nvSpPr>
        <p:spPr>
          <a:xfrm>
            <a:off x="17711" y="564792"/>
            <a:ext cx="1601962"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Reminds us of:</a:t>
            </a:r>
          </a:p>
        </p:txBody>
      </p:sp>
      <p:sp>
        <p:nvSpPr>
          <p:cNvPr id="16" name="TextBox 15">
            <a:extLst>
              <a:ext uri="{FF2B5EF4-FFF2-40B4-BE49-F238E27FC236}">
                <a16:creationId xmlns:a16="http://schemas.microsoft.com/office/drawing/2014/main" id="{4B9D9A73-E17B-CA47-C3C6-CC7ED9C68547}"/>
              </a:ext>
            </a:extLst>
          </p:cNvPr>
          <p:cNvSpPr txBox="1"/>
          <p:nvPr/>
        </p:nvSpPr>
        <p:spPr>
          <a:xfrm>
            <a:off x="107504" y="2610614"/>
            <a:ext cx="3588838" cy="1477328"/>
          </a:xfrm>
          <a:prstGeom prst="rect">
            <a:avLst/>
          </a:prstGeom>
          <a:noFill/>
          <a:ln w="12700">
            <a:solidFill>
              <a:schemeClr val="bg1"/>
            </a:solidFill>
          </a:ln>
        </p:spPr>
        <p:txBody>
          <a:bodyPr wrap="square" numCol="1" rtlCol="0">
            <a:spAutoFit/>
          </a:bodyPr>
          <a:lstStyle/>
          <a:p>
            <a:pPr marL="133350" indent="-133350"/>
            <a:r>
              <a:rPr lang="en-AU" dirty="0">
                <a:solidFill>
                  <a:srgbClr val="FFFF66"/>
                </a:solidFill>
                <a:latin typeface="Times New Roman" panose="02020603050405020304" pitchFamily="18" charset="0"/>
                <a:cs typeface="Times New Roman" panose="02020603050405020304" pitchFamily="18" charset="0"/>
              </a:rPr>
              <a:t>God’s expectation is all that matters:</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of rest;</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Holy to the Lord;</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for worship;</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to enjoy fellowship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9B85A6-FC38-C048-84D3-BABC8CEFEE70}"/>
              </a:ext>
            </a:extLst>
          </p:cNvPr>
          <p:cNvSpPr txBox="1"/>
          <p:nvPr/>
        </p:nvSpPr>
        <p:spPr>
          <a:xfrm>
            <a:off x="4339303" y="3455"/>
            <a:ext cx="419630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Sabbath</a:t>
            </a:r>
            <a:r>
              <a:rPr lang="en-AU" sz="2000" dirty="0">
                <a:solidFill>
                  <a:srgbClr val="FFFF00"/>
                </a:solidFill>
                <a:latin typeface="Times New Roman" panose="02020603050405020304" pitchFamily="18" charset="0"/>
                <a:cs typeface="Times New Roman" panose="02020603050405020304" pitchFamily="18" charset="0"/>
              </a:rPr>
              <a:t>  ––  Resting from Work</a:t>
            </a:r>
          </a:p>
        </p:txBody>
      </p:sp>
      <p:sp>
        <p:nvSpPr>
          <p:cNvPr id="10" name="TextBox 9">
            <a:extLst>
              <a:ext uri="{FF2B5EF4-FFF2-40B4-BE49-F238E27FC236}">
                <a16:creationId xmlns:a16="http://schemas.microsoft.com/office/drawing/2014/main" id="{28C7D673-6342-F232-73CB-A346D3136C4C}"/>
              </a:ext>
            </a:extLst>
          </p:cNvPr>
          <p:cNvSpPr txBox="1"/>
          <p:nvPr/>
        </p:nvSpPr>
        <p:spPr>
          <a:xfrm>
            <a:off x="15659" y="841276"/>
            <a:ext cx="9110630" cy="923330"/>
          </a:xfrm>
          <a:prstGeom prst="rect">
            <a:avLst/>
          </a:prstGeom>
          <a:noFill/>
          <a:ln>
            <a:noFill/>
          </a:ln>
        </p:spPr>
        <p:txBody>
          <a:bodyPr wrap="square" numCol="1" rtlCol="0">
            <a:spAutoFit/>
          </a:bodyPr>
          <a:lstStyle/>
          <a:p>
            <a:pPr marL="2889250" indent="-2886075"/>
            <a:r>
              <a:rPr lang="en-AU" dirty="0">
                <a:solidFill>
                  <a:srgbClr val="FFFF00"/>
                </a:solidFill>
                <a:latin typeface="Times New Roman" panose="02020603050405020304" pitchFamily="18" charset="0"/>
                <a:cs typeface="Times New Roman" panose="02020603050405020304" pitchFamily="18" charset="0"/>
              </a:rPr>
              <a:t>1.  The creative work of God</a:t>
            </a:r>
            <a:r>
              <a:rPr lang="en-AU" dirty="0">
                <a:solidFill>
                  <a:schemeClr val="bg1"/>
                </a:solidFill>
                <a:latin typeface="Times New Roman" panose="02020603050405020304" pitchFamily="18" charset="0"/>
                <a:cs typeface="Times New Roman" panose="02020603050405020304" pitchFamily="18" charset="0"/>
              </a:rPr>
              <a:t> – God rested on the 7</a:t>
            </a:r>
            <a:r>
              <a:rPr lang="en-AU" baseline="30000" dirty="0">
                <a:solidFill>
                  <a:schemeClr val="bg1"/>
                </a:solidFill>
                <a:latin typeface="Times New Roman" panose="02020603050405020304" pitchFamily="18" charset="0"/>
                <a:cs typeface="Times New Roman" panose="02020603050405020304" pitchFamily="18" charset="0"/>
              </a:rPr>
              <a:t>th</a:t>
            </a:r>
            <a:r>
              <a:rPr lang="en-AU" dirty="0">
                <a:solidFill>
                  <a:schemeClr val="bg1"/>
                </a:solidFill>
                <a:latin typeface="Times New Roman" panose="02020603050405020304" pitchFamily="18" charset="0"/>
                <a:cs typeface="Times New Roman" panose="02020603050405020304" pitchFamily="18" charset="0"/>
              </a:rPr>
              <a:t> Day.  Remember Creation.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Keep that day holy for God</a:t>
            </a:r>
          </a:p>
          <a:p>
            <a:pPr marL="2889250" indent="-2886075"/>
            <a:r>
              <a:rPr lang="en-AU" dirty="0">
                <a:solidFill>
                  <a:srgbClr val="FFFF00"/>
                </a:solidFill>
                <a:latin typeface="Times New Roman" panose="02020603050405020304" pitchFamily="18" charset="0"/>
                <a:cs typeface="Times New Roman" panose="02020603050405020304" pitchFamily="18" charset="0"/>
              </a:rPr>
              <a:t>2.  The saving hand of God    </a:t>
            </a:r>
            <a:r>
              <a:rPr lang="en-AU" dirty="0">
                <a:solidFill>
                  <a:schemeClr val="bg1"/>
                </a:solidFill>
                <a:latin typeface="Times New Roman" panose="02020603050405020304" pitchFamily="18" charset="0"/>
                <a:cs typeface="Times New Roman" panose="02020603050405020304" pitchFamily="18" charset="0"/>
              </a:rPr>
              <a:t>– Rescued from slavery – reminder we are not slaves to work</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DF89669E-9EFD-1634-2685-0A8DB11FA923}"/>
              </a:ext>
            </a:extLst>
          </p:cNvPr>
          <p:cNvSpPr txBox="1"/>
          <p:nvPr/>
        </p:nvSpPr>
        <p:spPr>
          <a:xfrm>
            <a:off x="15659" y="1696209"/>
            <a:ext cx="9110630" cy="369332"/>
          </a:xfrm>
          <a:prstGeom prst="rect">
            <a:avLst/>
          </a:prstGeom>
          <a:noFill/>
          <a:ln>
            <a:noFill/>
          </a:ln>
        </p:spPr>
        <p:txBody>
          <a:bodyPr wrap="square" rtlCol="0">
            <a:spAutoFit/>
          </a:bodyPr>
          <a:lstStyle/>
          <a:p>
            <a:pPr marL="317500" indent="-317500" algn="ctr"/>
            <a:r>
              <a:rPr lang="en-AU" dirty="0">
                <a:solidFill>
                  <a:srgbClr val="FFFF00"/>
                </a:solidFill>
                <a:latin typeface="Times New Roman" panose="02020603050405020304" pitchFamily="18" charset="0"/>
                <a:cs typeface="Times New Roman" panose="02020603050405020304" pitchFamily="18" charset="0"/>
              </a:rPr>
              <a:t>A sign of the Old Covenant  –  command to be obeyed  –  Do not profane the Sabbath</a:t>
            </a:r>
          </a:p>
        </p:txBody>
      </p:sp>
      <p:sp>
        <p:nvSpPr>
          <p:cNvPr id="14" name="TextBox 13">
            <a:extLst>
              <a:ext uri="{FF2B5EF4-FFF2-40B4-BE49-F238E27FC236}">
                <a16:creationId xmlns:a16="http://schemas.microsoft.com/office/drawing/2014/main" id="{2837C085-E499-BB2A-0999-888F1F9E095A}"/>
              </a:ext>
            </a:extLst>
          </p:cNvPr>
          <p:cNvSpPr txBox="1"/>
          <p:nvPr/>
        </p:nvSpPr>
        <p:spPr>
          <a:xfrm>
            <a:off x="5644" y="2010308"/>
            <a:ext cx="875510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working every day of the week, is a gift from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Driven to over-work – Greed?;  Pride?;  Expectations of others/self?</a:t>
            </a:r>
          </a:p>
        </p:txBody>
      </p:sp>
      <p:sp>
        <p:nvSpPr>
          <p:cNvPr id="3" name="TextBox 2">
            <a:extLst>
              <a:ext uri="{FF2B5EF4-FFF2-40B4-BE49-F238E27FC236}">
                <a16:creationId xmlns:a16="http://schemas.microsoft.com/office/drawing/2014/main" id="{95DD2B2E-FFB9-4480-3FF9-BCA20BD0AD9E}"/>
              </a:ext>
            </a:extLst>
          </p:cNvPr>
          <p:cNvSpPr txBox="1"/>
          <p:nvPr/>
        </p:nvSpPr>
        <p:spPr>
          <a:xfrm>
            <a:off x="18411" y="4109094"/>
            <a:ext cx="875510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Man-made rules around the Sabbath used to oppress and judge others;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Preparing a snack on the Sabbath did not profane it.</a:t>
            </a:r>
          </a:p>
        </p:txBody>
      </p:sp>
      <p:sp>
        <p:nvSpPr>
          <p:cNvPr id="4" name="Text Box 4">
            <a:extLst>
              <a:ext uri="{FF2B5EF4-FFF2-40B4-BE49-F238E27FC236}">
                <a16:creationId xmlns:a16="http://schemas.microsoft.com/office/drawing/2014/main" id="{FAD6E086-1691-F36A-3688-67EF5DDD3684}"/>
              </a:ext>
            </a:extLst>
          </p:cNvPr>
          <p:cNvSpPr txBox="1">
            <a:spLocks noChangeArrowheads="1"/>
          </p:cNvSpPr>
          <p:nvPr/>
        </p:nvSpPr>
        <p:spPr bwMode="auto">
          <a:xfrm>
            <a:off x="2159021" y="4755425"/>
            <a:ext cx="4105880" cy="355225"/>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Bef>
                <a:spcPts val="0"/>
              </a:spcBef>
              <a:spcAft>
                <a:spcPts val="1000"/>
              </a:spcAf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Son of Man is lord of the Sabbath.”</a:t>
            </a:r>
            <a:r>
              <a:rPr lang="en-AU" sz="1600" dirty="0"/>
              <a:t> </a:t>
            </a:r>
            <a:endParaRPr lang="en-US" sz="1600" dirty="0">
              <a:latin typeface="Comic Sans MS" panose="030F0902030302020204" pitchFamily="66" charset="0"/>
            </a:endParaRPr>
          </a:p>
        </p:txBody>
      </p:sp>
      <p:sp>
        <p:nvSpPr>
          <p:cNvPr id="5" name="TextBox 4">
            <a:extLst>
              <a:ext uri="{FF2B5EF4-FFF2-40B4-BE49-F238E27FC236}">
                <a16:creationId xmlns:a16="http://schemas.microsoft.com/office/drawing/2014/main" id="{4220EB68-A0AC-91FC-F5C2-8BE9E3F4305C}"/>
              </a:ext>
            </a:extLst>
          </p:cNvPr>
          <p:cNvSpPr txBox="1"/>
          <p:nvPr/>
        </p:nvSpPr>
        <p:spPr>
          <a:xfrm>
            <a:off x="0" y="5091000"/>
            <a:ext cx="8755105" cy="369332"/>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Jesus re-interprets the Sabbath as it was intended</a:t>
            </a:r>
          </a:p>
        </p:txBody>
      </p:sp>
    </p:spTree>
    <p:extLst>
      <p:ext uri="{BB962C8B-B14F-4D97-AF65-F5344CB8AC3E}">
        <p14:creationId xmlns:p14="http://schemas.microsoft.com/office/powerpoint/2010/main" val="267633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9" grpId="0" build="p"/>
      <p:bldP spid="2" grpId="0"/>
      <p:bldP spid="16" grpId="0" animBg="1"/>
      <p:bldP spid="8" grpId="0"/>
      <p:bldP spid="10" grpId="0" uiExpand="1"/>
      <p:bldP spid="13" grpId="0"/>
      <p:bldP spid="14" grpId="0" build="p"/>
      <p:bldP spid="3" grpId="0" build="p"/>
      <p:bldP spid="4" grpId="0" animBg="1"/>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4">
            <a:extLst>
              <a:ext uri="{FF2B5EF4-FFF2-40B4-BE49-F238E27FC236}">
                <a16:creationId xmlns:a16="http://schemas.microsoft.com/office/drawing/2014/main" id="{6E47B5E6-59F6-B3C4-8641-9428510F6BDE}"/>
              </a:ext>
            </a:extLst>
          </p:cNvPr>
          <p:cNvSpPr txBox="1">
            <a:spLocks noChangeArrowheads="1"/>
          </p:cNvSpPr>
          <p:nvPr/>
        </p:nvSpPr>
        <p:spPr bwMode="auto">
          <a:xfrm>
            <a:off x="4131554" y="874443"/>
            <a:ext cx="4821980" cy="1487843"/>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Bef>
                <a:spcPts val="0"/>
              </a:spcBef>
              <a:spcAft>
                <a:spcPts val="100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dirty="0">
                <a:latin typeface="Comic Sans MS" panose="030F0902030302020204" pitchFamily="66" charset="0"/>
                <a:ea typeface="Times New Roman" panose="02020603050405020304" pitchFamily="18" charset="0"/>
                <a:cs typeface="Times New Roman" panose="02020603050405020304" pitchFamily="18" charset="0"/>
              </a:rPr>
              <a:t>Colossians 2:(ESV)</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Therefore let no one pass judgment on you in questions of food and drink, or with regard to a festival or a new moon or a Sabbath.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These are a shadow of the things to come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but the </a:t>
            </a:r>
            <a:r>
              <a:rPr lang="en-AU" sz="1600" b="1" dirty="0">
                <a:latin typeface="Comic Sans MS" panose="030F0902030302020204" pitchFamily="66" charset="0"/>
                <a:ea typeface="Times New Roman" panose="02020603050405020304" pitchFamily="18" charset="0"/>
                <a:cs typeface="Times New Roman" panose="02020603050405020304" pitchFamily="18" charset="0"/>
              </a:rPr>
              <a:t>substance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belongs to Christ.</a:t>
            </a:r>
            <a:r>
              <a:rPr lang="en-AU" sz="1600" dirty="0"/>
              <a:t> </a:t>
            </a:r>
            <a:endParaRPr lang="en-US" sz="1600" dirty="0">
              <a:latin typeface="Comic Sans MS" panose="030F0902030302020204" pitchFamily="66" charset="0"/>
            </a:endParaRPr>
          </a:p>
        </p:txBody>
      </p:sp>
      <p:sp>
        <p:nvSpPr>
          <p:cNvPr id="6" name="TextBox 5">
            <a:extLst>
              <a:ext uri="{FF2B5EF4-FFF2-40B4-BE49-F238E27FC236}">
                <a16:creationId xmlns:a16="http://schemas.microsoft.com/office/drawing/2014/main" id="{E6A9EDB9-E2C6-4A69-A785-850ADC7DE1C8}"/>
              </a:ext>
            </a:extLst>
          </p:cNvPr>
          <p:cNvSpPr txBox="1"/>
          <p:nvPr/>
        </p:nvSpPr>
        <p:spPr>
          <a:xfrm>
            <a:off x="15659" y="3455"/>
            <a:ext cx="419630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“How Ya Goin’???     Busy???”..........   </a:t>
            </a:r>
          </a:p>
        </p:txBody>
      </p:sp>
      <p:sp>
        <p:nvSpPr>
          <p:cNvPr id="16" name="TextBox 15">
            <a:extLst>
              <a:ext uri="{FF2B5EF4-FFF2-40B4-BE49-F238E27FC236}">
                <a16:creationId xmlns:a16="http://schemas.microsoft.com/office/drawing/2014/main" id="{4B9D9A73-E17B-CA47-C3C6-CC7ED9C68547}"/>
              </a:ext>
            </a:extLst>
          </p:cNvPr>
          <p:cNvSpPr txBox="1"/>
          <p:nvPr/>
        </p:nvSpPr>
        <p:spPr>
          <a:xfrm>
            <a:off x="117519" y="865518"/>
            <a:ext cx="3588838" cy="1477328"/>
          </a:xfrm>
          <a:prstGeom prst="rect">
            <a:avLst/>
          </a:prstGeom>
          <a:noFill/>
          <a:ln w="12700">
            <a:solidFill>
              <a:schemeClr val="bg1"/>
            </a:solidFill>
          </a:ln>
        </p:spPr>
        <p:txBody>
          <a:bodyPr wrap="square" numCol="1" rtlCol="0">
            <a:spAutoFit/>
          </a:bodyPr>
          <a:lstStyle/>
          <a:p>
            <a:pPr marL="133350" indent="-133350"/>
            <a:r>
              <a:rPr lang="en-AU" dirty="0">
                <a:solidFill>
                  <a:srgbClr val="FFFF66"/>
                </a:solidFill>
                <a:latin typeface="Times New Roman" panose="02020603050405020304" pitchFamily="18" charset="0"/>
                <a:cs typeface="Times New Roman" panose="02020603050405020304" pitchFamily="18" charset="0"/>
              </a:rPr>
              <a:t>God’s expectation is all that matters:</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of rest;</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Holy to the Lord;</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for worship;</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to enjoy fellowship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9B85A6-FC38-C048-84D3-BABC8CEFEE70}"/>
              </a:ext>
            </a:extLst>
          </p:cNvPr>
          <p:cNvSpPr txBox="1"/>
          <p:nvPr/>
        </p:nvSpPr>
        <p:spPr>
          <a:xfrm>
            <a:off x="4339303" y="3455"/>
            <a:ext cx="419630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Sabbath</a:t>
            </a:r>
            <a:r>
              <a:rPr lang="en-AU" sz="2000" dirty="0">
                <a:solidFill>
                  <a:srgbClr val="FFFF00"/>
                </a:solidFill>
                <a:latin typeface="Times New Roman" panose="02020603050405020304" pitchFamily="18" charset="0"/>
                <a:cs typeface="Times New Roman" panose="02020603050405020304" pitchFamily="18" charset="0"/>
              </a:rPr>
              <a:t>  ––  Resting from Work</a:t>
            </a:r>
          </a:p>
        </p:txBody>
      </p:sp>
      <p:sp>
        <p:nvSpPr>
          <p:cNvPr id="14" name="TextBox 13">
            <a:extLst>
              <a:ext uri="{FF2B5EF4-FFF2-40B4-BE49-F238E27FC236}">
                <a16:creationId xmlns:a16="http://schemas.microsoft.com/office/drawing/2014/main" id="{2837C085-E499-BB2A-0999-888F1F9E095A}"/>
              </a:ext>
            </a:extLst>
          </p:cNvPr>
          <p:cNvSpPr txBox="1"/>
          <p:nvPr/>
        </p:nvSpPr>
        <p:spPr>
          <a:xfrm>
            <a:off x="15659" y="265212"/>
            <a:ext cx="875510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working every day of the week, is a gift from God.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Driven to over-work – Greed?;  Pride?;  Expectations of others/self?</a:t>
            </a:r>
          </a:p>
        </p:txBody>
      </p:sp>
      <p:sp>
        <p:nvSpPr>
          <p:cNvPr id="4" name="Text Box 4">
            <a:extLst>
              <a:ext uri="{FF2B5EF4-FFF2-40B4-BE49-F238E27FC236}">
                <a16:creationId xmlns:a16="http://schemas.microsoft.com/office/drawing/2014/main" id="{FAD6E086-1691-F36A-3688-67EF5DDD3684}"/>
              </a:ext>
            </a:extLst>
          </p:cNvPr>
          <p:cNvSpPr txBox="1">
            <a:spLocks noChangeArrowheads="1"/>
          </p:cNvSpPr>
          <p:nvPr/>
        </p:nvSpPr>
        <p:spPr bwMode="auto">
          <a:xfrm>
            <a:off x="123160" y="2376570"/>
            <a:ext cx="4105880" cy="355225"/>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Bef>
                <a:spcPts val="0"/>
              </a:spcBef>
              <a:spcAft>
                <a:spcPts val="1000"/>
              </a:spcAf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Son of Man is lord of the Sabbath.”</a:t>
            </a:r>
            <a:r>
              <a:rPr lang="en-AU" sz="1600" dirty="0"/>
              <a:t> </a:t>
            </a:r>
            <a:endParaRPr lang="en-US" sz="1600" dirty="0">
              <a:latin typeface="Comic Sans MS" panose="030F0902030302020204" pitchFamily="66" charset="0"/>
            </a:endParaRPr>
          </a:p>
        </p:txBody>
      </p:sp>
      <p:sp>
        <p:nvSpPr>
          <p:cNvPr id="5" name="TextBox 4">
            <a:extLst>
              <a:ext uri="{FF2B5EF4-FFF2-40B4-BE49-F238E27FC236}">
                <a16:creationId xmlns:a16="http://schemas.microsoft.com/office/drawing/2014/main" id="{4220EB68-A0AC-91FC-F5C2-8BE9E3F4305C}"/>
              </a:ext>
            </a:extLst>
          </p:cNvPr>
          <p:cNvSpPr txBox="1"/>
          <p:nvPr/>
        </p:nvSpPr>
        <p:spPr>
          <a:xfrm>
            <a:off x="15659" y="2684518"/>
            <a:ext cx="9128341" cy="646331"/>
          </a:xfrm>
          <a:prstGeom prst="rect">
            <a:avLst/>
          </a:prstGeom>
          <a:noFill/>
          <a:ln>
            <a:noFill/>
          </a:ln>
        </p:spPr>
        <p:txBody>
          <a:bodyPr wrap="square" numCol="1" rtlCol="0">
            <a:spAutoFit/>
          </a:bodyPr>
          <a:lstStyle/>
          <a:p>
            <a:pPr marL="342900" indent="-342900">
              <a:buFont typeface="+mj-lt"/>
              <a:buAutoNum type="arabicPeriod"/>
            </a:pPr>
            <a:r>
              <a:rPr lang="en-AU" dirty="0">
                <a:solidFill>
                  <a:srgbClr val="FFFF00"/>
                </a:solidFill>
                <a:latin typeface="Times New Roman" panose="02020603050405020304" pitchFamily="18" charset="0"/>
                <a:cs typeface="Times New Roman" panose="02020603050405020304" pitchFamily="18" charset="0"/>
              </a:rPr>
              <a:t>Jesus re-interprets the Sabbath as it was intended.  Not a day to be profaned by profiteering,</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But a day to Worship;  Enjoy;  Do good;  Enjoy life.  </a:t>
            </a:r>
          </a:p>
        </p:txBody>
      </p:sp>
      <p:sp>
        <p:nvSpPr>
          <p:cNvPr id="7" name="Text Box 4">
            <a:extLst>
              <a:ext uri="{FF2B5EF4-FFF2-40B4-BE49-F238E27FC236}">
                <a16:creationId xmlns:a16="http://schemas.microsoft.com/office/drawing/2014/main" id="{714B6ACA-EF15-EEDB-C300-29CD4D5CB41D}"/>
              </a:ext>
            </a:extLst>
          </p:cNvPr>
          <p:cNvSpPr txBox="1">
            <a:spLocks noChangeArrowheads="1"/>
          </p:cNvSpPr>
          <p:nvPr/>
        </p:nvSpPr>
        <p:spPr bwMode="auto">
          <a:xfrm>
            <a:off x="-10862" y="3267839"/>
            <a:ext cx="9154862" cy="921534"/>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Bef>
                <a:spcPts val="0"/>
              </a:spcBef>
              <a:spcAft>
                <a:spcPts val="100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dirty="0">
                <a:effectLst/>
                <a:latin typeface="Comic Sans MS" panose="030F0902030302020204" pitchFamily="66" charset="0"/>
                <a:ea typeface="Times New Roman" panose="02020603050405020304" pitchFamily="18" charset="0"/>
                <a:cs typeface="Times New Roman" panose="02020603050405020304" pitchFamily="18" charset="0"/>
              </a:rPr>
              <a:t>Hebrews 4:(ESV)</a:t>
            </a: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So then, there remains a Sabbath rest for the people of God, </a:t>
            </a: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for </a:t>
            </a:r>
            <a:r>
              <a:rPr lang="en-AU" sz="1600" u="sng" dirty="0">
                <a:effectLst/>
                <a:latin typeface="Comic Sans MS" panose="030F0902030302020204" pitchFamily="66" charset="0"/>
                <a:ea typeface="Times New Roman" panose="02020603050405020304" pitchFamily="18" charset="0"/>
                <a:cs typeface="Times New Roman" panose="02020603050405020304" pitchFamily="18" charset="0"/>
              </a:rPr>
              <a:t>whoever has entered God’s rest has also rested from his works</a:t>
            </a:r>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 as God did from his.  </a:t>
            </a: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11 </a:t>
            </a:r>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Let us therefore strive to enter that rest, so that no one may fall by the same sort of disobedience.</a:t>
            </a:r>
            <a:r>
              <a:rPr lang="en-AU" sz="1600" dirty="0">
                <a:effectLst/>
              </a:rPr>
              <a:t> </a:t>
            </a:r>
            <a:endParaRPr lang="en-US" sz="1600" dirty="0">
              <a:latin typeface="Comic Sans MS" panose="030F0902030302020204" pitchFamily="66" charset="0"/>
            </a:endParaRPr>
          </a:p>
        </p:txBody>
      </p:sp>
      <p:sp>
        <p:nvSpPr>
          <p:cNvPr id="11" name="TextBox 10">
            <a:extLst>
              <a:ext uri="{FF2B5EF4-FFF2-40B4-BE49-F238E27FC236}">
                <a16:creationId xmlns:a16="http://schemas.microsoft.com/office/drawing/2014/main" id="{8B70464A-828B-20B7-DF97-9DFA97E077EB}"/>
              </a:ext>
            </a:extLst>
          </p:cNvPr>
          <p:cNvSpPr txBox="1"/>
          <p:nvPr/>
        </p:nvSpPr>
        <p:spPr>
          <a:xfrm>
            <a:off x="-2752" y="4200335"/>
            <a:ext cx="9128341" cy="646331"/>
          </a:xfrm>
          <a:prstGeom prst="rect">
            <a:avLst/>
          </a:prstGeom>
          <a:noFill/>
          <a:ln>
            <a:noFill/>
          </a:ln>
        </p:spPr>
        <p:txBody>
          <a:bodyPr wrap="square" numCol="1" rtlCol="0">
            <a:spAutoFit/>
          </a:bodyPr>
          <a:lstStyle/>
          <a:p>
            <a:pPr marL="342900" indent="-342900">
              <a:buFont typeface="+mj-lt"/>
              <a:buAutoNum type="arabicPeriod" startAt="2"/>
            </a:pPr>
            <a:r>
              <a:rPr lang="en-AU" dirty="0">
                <a:solidFill>
                  <a:srgbClr val="FFFF00"/>
                </a:solidFill>
                <a:latin typeface="Times New Roman" panose="02020603050405020304" pitchFamily="18" charset="0"/>
                <a:cs typeface="Times New Roman" panose="02020603050405020304" pitchFamily="18" charset="0"/>
              </a:rPr>
              <a:t>Jesus did the work of Saving on the cross – In Christ we rest from dead religious works. Saved by the blood of Jesus, repentance and believing in Him.</a:t>
            </a:r>
          </a:p>
        </p:txBody>
      </p:sp>
    </p:spTree>
    <p:extLst>
      <p:ext uri="{BB962C8B-B14F-4D97-AF65-F5344CB8AC3E}">
        <p14:creationId xmlns:p14="http://schemas.microsoft.com/office/powerpoint/2010/main" val="391004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6A9EDB9-E2C6-4A69-A785-850ADC7DE1C8}"/>
              </a:ext>
            </a:extLst>
          </p:cNvPr>
          <p:cNvSpPr txBox="1"/>
          <p:nvPr/>
        </p:nvSpPr>
        <p:spPr>
          <a:xfrm>
            <a:off x="15659" y="3455"/>
            <a:ext cx="419630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“How Ya Goin’???     Busy???”..........   </a:t>
            </a:r>
          </a:p>
        </p:txBody>
      </p:sp>
      <p:sp>
        <p:nvSpPr>
          <p:cNvPr id="16" name="TextBox 15">
            <a:extLst>
              <a:ext uri="{FF2B5EF4-FFF2-40B4-BE49-F238E27FC236}">
                <a16:creationId xmlns:a16="http://schemas.microsoft.com/office/drawing/2014/main" id="{4B9D9A73-E17B-CA47-C3C6-CC7ED9C68547}"/>
              </a:ext>
            </a:extLst>
          </p:cNvPr>
          <p:cNvSpPr txBox="1"/>
          <p:nvPr/>
        </p:nvSpPr>
        <p:spPr>
          <a:xfrm>
            <a:off x="5364088" y="381592"/>
            <a:ext cx="3588838" cy="1477328"/>
          </a:xfrm>
          <a:prstGeom prst="rect">
            <a:avLst/>
          </a:prstGeom>
          <a:noFill/>
          <a:ln w="12700">
            <a:solidFill>
              <a:schemeClr val="bg1"/>
            </a:solidFill>
          </a:ln>
        </p:spPr>
        <p:txBody>
          <a:bodyPr wrap="square" numCol="1" rtlCol="0">
            <a:spAutoFit/>
          </a:bodyPr>
          <a:lstStyle/>
          <a:p>
            <a:pPr marL="133350" indent="-133350"/>
            <a:r>
              <a:rPr lang="en-AU" dirty="0">
                <a:solidFill>
                  <a:srgbClr val="FFFF66"/>
                </a:solidFill>
                <a:latin typeface="Times New Roman" panose="02020603050405020304" pitchFamily="18" charset="0"/>
                <a:cs typeface="Times New Roman" panose="02020603050405020304" pitchFamily="18" charset="0"/>
              </a:rPr>
              <a:t>God’s expectation is all that matters:</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of rest;</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Holy to the Lord;</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for worship;</a:t>
            </a:r>
          </a:p>
          <a:p>
            <a:pPr marL="682625" lvl="1" indent="-225425">
              <a:buFont typeface="Arial" panose="020B0604020202020204" pitchFamily="34" charset="0"/>
              <a:buChar char="•"/>
            </a:pPr>
            <a:r>
              <a:rPr lang="en-AU" dirty="0">
                <a:solidFill>
                  <a:srgbClr val="FFFF66"/>
                </a:solidFill>
                <a:latin typeface="Times New Roman" panose="02020603050405020304" pitchFamily="18" charset="0"/>
                <a:cs typeface="Times New Roman" panose="02020603050405020304" pitchFamily="18" charset="0"/>
              </a:rPr>
              <a:t>A day to enjoy fellowship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9B85A6-FC38-C048-84D3-BABC8CEFEE70}"/>
              </a:ext>
            </a:extLst>
          </p:cNvPr>
          <p:cNvSpPr txBox="1"/>
          <p:nvPr/>
        </p:nvSpPr>
        <p:spPr>
          <a:xfrm>
            <a:off x="4339303" y="3455"/>
            <a:ext cx="4196302"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Sabbath</a:t>
            </a:r>
            <a:r>
              <a:rPr lang="en-AU" sz="2000" dirty="0">
                <a:solidFill>
                  <a:srgbClr val="FFFF00"/>
                </a:solidFill>
                <a:latin typeface="Times New Roman" panose="02020603050405020304" pitchFamily="18" charset="0"/>
                <a:cs typeface="Times New Roman" panose="02020603050405020304" pitchFamily="18" charset="0"/>
              </a:rPr>
              <a:t>  ––  Resting from Work</a:t>
            </a:r>
          </a:p>
        </p:txBody>
      </p:sp>
      <p:sp>
        <p:nvSpPr>
          <p:cNvPr id="4" name="Text Box 4">
            <a:extLst>
              <a:ext uri="{FF2B5EF4-FFF2-40B4-BE49-F238E27FC236}">
                <a16:creationId xmlns:a16="http://schemas.microsoft.com/office/drawing/2014/main" id="{FAD6E086-1691-F36A-3688-67EF5DDD3684}"/>
              </a:ext>
            </a:extLst>
          </p:cNvPr>
          <p:cNvSpPr txBox="1">
            <a:spLocks noChangeArrowheads="1"/>
          </p:cNvSpPr>
          <p:nvPr/>
        </p:nvSpPr>
        <p:spPr bwMode="auto">
          <a:xfrm>
            <a:off x="127289" y="1120256"/>
            <a:ext cx="4105880" cy="355225"/>
          </a:xfrm>
          <a:prstGeom prst="rect">
            <a:avLst/>
          </a:prstGeom>
          <a:solidFill>
            <a:schemeClr val="bg1"/>
          </a:solidFill>
          <a:ln w="9525">
            <a:noFill/>
            <a:miter lim="800000"/>
            <a:headEnd/>
            <a:tailEnd/>
          </a:ln>
        </p:spPr>
        <p:txBody>
          <a:bodyPr wrap="square">
            <a:prstTxWarp prst="textNoShape">
              <a:avLst/>
            </a:prstTxWarp>
            <a:spAutoFit/>
          </a:bodyPr>
          <a:lstStyle/>
          <a:p>
            <a:pPr>
              <a:lnSpc>
                <a:spcPct val="115000"/>
              </a:lnSpc>
              <a:spcBef>
                <a:spcPts val="0"/>
              </a:spcBef>
              <a:spcAft>
                <a:spcPts val="1000"/>
              </a:spcAf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Son of Man is lord of the Sabbath.”</a:t>
            </a:r>
            <a:r>
              <a:rPr lang="en-AU" sz="1600" dirty="0"/>
              <a:t> </a:t>
            </a:r>
            <a:endParaRPr lang="en-US" sz="1600" dirty="0">
              <a:latin typeface="Comic Sans MS" panose="030F0902030302020204" pitchFamily="66" charset="0"/>
            </a:endParaRPr>
          </a:p>
        </p:txBody>
      </p:sp>
      <p:sp>
        <p:nvSpPr>
          <p:cNvPr id="5" name="TextBox 4">
            <a:extLst>
              <a:ext uri="{FF2B5EF4-FFF2-40B4-BE49-F238E27FC236}">
                <a16:creationId xmlns:a16="http://schemas.microsoft.com/office/drawing/2014/main" id="{4220EB68-A0AC-91FC-F5C2-8BE9E3F4305C}"/>
              </a:ext>
            </a:extLst>
          </p:cNvPr>
          <p:cNvSpPr txBox="1"/>
          <p:nvPr/>
        </p:nvSpPr>
        <p:spPr>
          <a:xfrm>
            <a:off x="14760" y="1851248"/>
            <a:ext cx="9128341" cy="646331"/>
          </a:xfrm>
          <a:prstGeom prst="rect">
            <a:avLst/>
          </a:prstGeom>
          <a:noFill/>
          <a:ln>
            <a:noFill/>
          </a:ln>
        </p:spPr>
        <p:txBody>
          <a:bodyPr wrap="square" numCol="1" rtlCol="0">
            <a:spAutoFit/>
          </a:bodyPr>
          <a:lstStyle/>
          <a:p>
            <a:pPr marL="342900" indent="-342900">
              <a:buFont typeface="+mj-lt"/>
              <a:buAutoNum type="arabicPeriod"/>
            </a:pPr>
            <a:r>
              <a:rPr lang="en-AU" dirty="0">
                <a:solidFill>
                  <a:srgbClr val="FFFF00"/>
                </a:solidFill>
                <a:latin typeface="Times New Roman" panose="02020603050405020304" pitchFamily="18" charset="0"/>
                <a:cs typeface="Times New Roman" panose="02020603050405020304" pitchFamily="18" charset="0"/>
              </a:rPr>
              <a:t>Jesus re-interprets the Sabbath as it was intended.  Not a day to be profaned by profiteering,</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But a day to Worship;  Enjoy;  Do good;  Enjoy life.  </a:t>
            </a:r>
          </a:p>
        </p:txBody>
      </p:sp>
      <p:sp>
        <p:nvSpPr>
          <p:cNvPr id="11" name="TextBox 10">
            <a:extLst>
              <a:ext uri="{FF2B5EF4-FFF2-40B4-BE49-F238E27FC236}">
                <a16:creationId xmlns:a16="http://schemas.microsoft.com/office/drawing/2014/main" id="{8B70464A-828B-20B7-DF97-9DFA97E077EB}"/>
              </a:ext>
            </a:extLst>
          </p:cNvPr>
          <p:cNvSpPr txBox="1"/>
          <p:nvPr/>
        </p:nvSpPr>
        <p:spPr>
          <a:xfrm>
            <a:off x="-1272" y="2550061"/>
            <a:ext cx="9128341" cy="646331"/>
          </a:xfrm>
          <a:prstGeom prst="rect">
            <a:avLst/>
          </a:prstGeom>
          <a:noFill/>
          <a:ln>
            <a:noFill/>
          </a:ln>
        </p:spPr>
        <p:txBody>
          <a:bodyPr wrap="square" numCol="1" rtlCol="0">
            <a:spAutoFit/>
          </a:bodyPr>
          <a:lstStyle/>
          <a:p>
            <a:pPr marL="342900" indent="-342900">
              <a:buFont typeface="+mj-lt"/>
              <a:buAutoNum type="arabicPeriod" startAt="2"/>
            </a:pPr>
            <a:r>
              <a:rPr lang="en-AU" dirty="0">
                <a:solidFill>
                  <a:srgbClr val="FFFF00"/>
                </a:solidFill>
                <a:latin typeface="Times New Roman" panose="02020603050405020304" pitchFamily="18" charset="0"/>
                <a:cs typeface="Times New Roman" panose="02020603050405020304" pitchFamily="18" charset="0"/>
              </a:rPr>
              <a:t>Jesus did the work of Saving on the cross – In Christ we rest from dead religious works. Saved by the blood of Jesus, repentance and believing in Him.</a:t>
            </a:r>
          </a:p>
        </p:txBody>
      </p:sp>
      <p:sp>
        <p:nvSpPr>
          <p:cNvPr id="18" name="TextBox 17">
            <a:extLst>
              <a:ext uri="{FF2B5EF4-FFF2-40B4-BE49-F238E27FC236}">
                <a16:creationId xmlns:a16="http://schemas.microsoft.com/office/drawing/2014/main" id="{38BE79BE-AF9C-49C1-ACCD-C506286CDA0D}"/>
              </a:ext>
            </a:extLst>
          </p:cNvPr>
          <p:cNvSpPr txBox="1"/>
          <p:nvPr/>
        </p:nvSpPr>
        <p:spPr>
          <a:xfrm>
            <a:off x="14760" y="3120380"/>
            <a:ext cx="8755105" cy="369332"/>
          </a:xfrm>
          <a:prstGeom prst="rect">
            <a:avLst/>
          </a:prstGeom>
          <a:noFill/>
          <a:ln>
            <a:noFill/>
          </a:ln>
        </p:spPr>
        <p:txBody>
          <a:bodyPr wrap="square" numCol="1" rtlCol="0">
            <a:spAutoFit/>
          </a:bodyPr>
          <a:lstStyle/>
          <a:p>
            <a:r>
              <a:rPr lang="en-AU" dirty="0">
                <a:solidFill>
                  <a:schemeClr val="bg1"/>
                </a:solidFill>
                <a:latin typeface="Times New Roman" panose="02020603050405020304" pitchFamily="18" charset="0"/>
                <a:cs typeface="Times New Roman" panose="02020603050405020304" pitchFamily="18" charset="0"/>
              </a:rPr>
              <a:t>If the Sabbath Law has been fulfilled in the age of Grace we now live,   What now?</a:t>
            </a:r>
          </a:p>
        </p:txBody>
      </p:sp>
      <p:sp>
        <p:nvSpPr>
          <p:cNvPr id="19" name="TextBox 18">
            <a:extLst>
              <a:ext uri="{FF2B5EF4-FFF2-40B4-BE49-F238E27FC236}">
                <a16:creationId xmlns:a16="http://schemas.microsoft.com/office/drawing/2014/main" id="{A7C2FE61-DB53-BDF9-3573-20C4EA7AC0AF}"/>
              </a:ext>
            </a:extLst>
          </p:cNvPr>
          <p:cNvSpPr txBox="1"/>
          <p:nvPr/>
        </p:nvSpPr>
        <p:spPr>
          <a:xfrm>
            <a:off x="153794" y="3397426"/>
            <a:ext cx="424847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Keep the Sabbath holy.  Do not profane it;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Rest remains a gift from God;</a:t>
            </a:r>
          </a:p>
        </p:txBody>
      </p:sp>
      <p:sp>
        <p:nvSpPr>
          <p:cNvPr id="20" name="TextBox 19">
            <a:extLst>
              <a:ext uri="{FF2B5EF4-FFF2-40B4-BE49-F238E27FC236}">
                <a16:creationId xmlns:a16="http://schemas.microsoft.com/office/drawing/2014/main" id="{843F09A7-8B38-958E-E1B6-A0AB570D9A0F}"/>
              </a:ext>
            </a:extLst>
          </p:cNvPr>
          <p:cNvSpPr txBox="1"/>
          <p:nvPr/>
        </p:nvSpPr>
        <p:spPr>
          <a:xfrm>
            <a:off x="4932039" y="3364116"/>
            <a:ext cx="383782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 good;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be legalistic</a:t>
            </a:r>
          </a:p>
        </p:txBody>
      </p:sp>
      <p:sp>
        <p:nvSpPr>
          <p:cNvPr id="21" name="Text Box 4">
            <a:extLst>
              <a:ext uri="{FF2B5EF4-FFF2-40B4-BE49-F238E27FC236}">
                <a16:creationId xmlns:a16="http://schemas.microsoft.com/office/drawing/2014/main" id="{4FD273D1-3883-2D67-5E7F-A393E964530F}"/>
              </a:ext>
            </a:extLst>
          </p:cNvPr>
          <p:cNvSpPr txBox="1">
            <a:spLocks noChangeArrowheads="1"/>
          </p:cNvSpPr>
          <p:nvPr/>
        </p:nvSpPr>
        <p:spPr bwMode="auto">
          <a:xfrm>
            <a:off x="13489" y="4043757"/>
            <a:ext cx="3694416" cy="1323439"/>
          </a:xfrm>
          <a:prstGeom prst="rect">
            <a:avLst/>
          </a:prstGeom>
          <a:solidFill>
            <a:schemeClr val="bg1"/>
          </a:solidFill>
          <a:ln w="9525">
            <a:noFill/>
            <a:miter lim="800000"/>
            <a:headEnd/>
            <a:tailEnd/>
          </a:ln>
        </p:spPr>
        <p:txBody>
          <a:bodyPr wrap="square">
            <a:prstTxWarp prst="textNoShape">
              <a:avLst/>
            </a:prstTxWarp>
            <a:spAutoFit/>
          </a:bodyPr>
          <a:lstStyle/>
          <a:p>
            <a:r>
              <a:rPr lang="en-AU" sz="1600" b="1" dirty="0">
                <a:effectLst/>
                <a:latin typeface="Comic Sans MS" panose="030F0902030302020204" pitchFamily="66" charset="0"/>
                <a:ea typeface="Times New Roman" panose="02020603050405020304" pitchFamily="18" charset="0"/>
              </a:rPr>
              <a:t>Psalm 127:2 (ESV) </a:t>
            </a:r>
            <a:endParaRPr lang="en-AU" sz="1600" dirty="0">
              <a:effectLst/>
              <a:latin typeface="Times New Roman" panose="02020603050405020304" pitchFamily="18" charset="0"/>
              <a:ea typeface="Times New Roman" panose="02020603050405020304" pitchFamily="18" charset="0"/>
            </a:endParaRPr>
          </a:p>
          <a:p>
            <a:pPr marL="180340">
              <a:tabLst>
                <a:tab pos="127000" algn="r"/>
                <a:tab pos="254000" algn="l"/>
              </a:tabLst>
            </a:pPr>
            <a:r>
              <a:rPr lang="en-AU" sz="1600" b="1" baseline="30000" dirty="0">
                <a:effectLst/>
                <a:latin typeface="Comic Sans MS" panose="030F0902030302020204" pitchFamily="66" charset="0"/>
                <a:ea typeface="Times New Roman" panose="02020603050405020304" pitchFamily="18" charset="0"/>
              </a:rPr>
              <a:t>2 </a:t>
            </a:r>
            <a:r>
              <a:rPr lang="en-AU" sz="1600" dirty="0">
                <a:effectLst/>
                <a:latin typeface="Comic Sans MS" panose="030F0902030302020204" pitchFamily="66" charset="0"/>
                <a:ea typeface="Times New Roman" panose="02020603050405020304" pitchFamily="18" charset="0"/>
              </a:rPr>
              <a:t>It is in vain that you rise up early </a:t>
            </a:r>
            <a:endParaRPr lang="en-AU" sz="1600" dirty="0">
              <a:effectLst/>
              <a:latin typeface="Times New Roman" panose="02020603050405020304" pitchFamily="18" charset="0"/>
              <a:ea typeface="Times New Roman" panose="02020603050405020304" pitchFamily="18" charset="0"/>
            </a:endParaRPr>
          </a:p>
          <a:p>
            <a:pPr marL="180340"/>
            <a:r>
              <a:rPr lang="en-AU" sz="1600" dirty="0">
                <a:effectLst/>
                <a:latin typeface="Comic Sans MS" panose="030F0902030302020204" pitchFamily="66" charset="0"/>
                <a:ea typeface="Times New Roman" panose="02020603050405020304" pitchFamily="18" charset="0"/>
              </a:rPr>
              <a:t>and go late to rest, </a:t>
            </a:r>
            <a:endParaRPr lang="en-AU" sz="1600" dirty="0">
              <a:effectLst/>
              <a:latin typeface="Times New Roman" panose="02020603050405020304" pitchFamily="18" charset="0"/>
              <a:ea typeface="Times New Roman" panose="02020603050405020304" pitchFamily="18" charset="0"/>
            </a:endParaRPr>
          </a:p>
          <a:p>
            <a:pPr marL="180340">
              <a:tabLst>
                <a:tab pos="127000" algn="r"/>
                <a:tab pos="254000" algn="l"/>
              </a:tabLst>
            </a:pPr>
            <a:r>
              <a:rPr lang="en-AU" sz="1600" dirty="0">
                <a:effectLst/>
                <a:latin typeface="Comic Sans MS" panose="030F0902030302020204" pitchFamily="66" charset="0"/>
                <a:ea typeface="Times New Roman" panose="02020603050405020304" pitchFamily="18" charset="0"/>
              </a:rPr>
              <a:t>eating the bread of anxious toil; </a:t>
            </a:r>
            <a:endParaRPr lang="en-AU" sz="1600" dirty="0">
              <a:effectLst/>
              <a:latin typeface="Times New Roman" panose="02020603050405020304" pitchFamily="18" charset="0"/>
              <a:ea typeface="Times New Roman" panose="02020603050405020304" pitchFamily="18" charset="0"/>
            </a:endParaRPr>
          </a:p>
          <a:p>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for he gives to his beloved sleep.</a:t>
            </a:r>
            <a:r>
              <a:rPr lang="en-AU" sz="1600" dirty="0">
                <a:effectLst/>
              </a:rPr>
              <a:t> </a:t>
            </a:r>
            <a:endParaRPr lang="en-US" sz="1600" dirty="0">
              <a:latin typeface="Comic Sans MS" panose="030F0902030302020204" pitchFamily="66" charset="0"/>
            </a:endParaRPr>
          </a:p>
        </p:txBody>
      </p:sp>
      <p:sp>
        <p:nvSpPr>
          <p:cNvPr id="22" name="TextBox 21">
            <a:extLst>
              <a:ext uri="{FF2B5EF4-FFF2-40B4-BE49-F238E27FC236}">
                <a16:creationId xmlns:a16="http://schemas.microsoft.com/office/drawing/2014/main" id="{F0910813-6890-FE38-51F6-B7796EBC90EB}"/>
              </a:ext>
            </a:extLst>
          </p:cNvPr>
          <p:cNvSpPr txBox="1"/>
          <p:nvPr/>
        </p:nvSpPr>
        <p:spPr>
          <a:xfrm>
            <a:off x="3923928" y="4010460"/>
            <a:ext cx="4248472" cy="646331"/>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God gives rest.</a:t>
            </a:r>
          </a:p>
          <a:p>
            <a:pPr marL="317500" indent="-317500"/>
            <a:r>
              <a:rPr lang="en-AU" dirty="0">
                <a:solidFill>
                  <a:srgbClr val="FFFF00"/>
                </a:solidFill>
                <a:latin typeface="Times New Roman" panose="02020603050405020304" pitchFamily="18" charset="0"/>
                <a:cs typeface="Times New Roman" panose="02020603050405020304" pitchFamily="18" charset="0"/>
              </a:rPr>
              <a:t>It’s our vanity that keeps us being too busy.</a:t>
            </a:r>
          </a:p>
        </p:txBody>
      </p:sp>
      <p:sp>
        <p:nvSpPr>
          <p:cNvPr id="23" name="TextBox 22">
            <a:extLst>
              <a:ext uri="{FF2B5EF4-FFF2-40B4-BE49-F238E27FC236}">
                <a16:creationId xmlns:a16="http://schemas.microsoft.com/office/drawing/2014/main" id="{F82E60D4-5305-6AB2-52F6-25B19244495D}"/>
              </a:ext>
            </a:extLst>
          </p:cNvPr>
          <p:cNvSpPr txBox="1"/>
          <p:nvPr/>
        </p:nvSpPr>
        <p:spPr>
          <a:xfrm>
            <a:off x="3868246" y="4854373"/>
            <a:ext cx="5109701" cy="646331"/>
          </a:xfrm>
          <a:prstGeom prst="rect">
            <a:avLst/>
          </a:prstGeom>
          <a:noFill/>
          <a:ln>
            <a:solidFill>
              <a:schemeClr val="bg1"/>
            </a:solidFill>
          </a:ln>
        </p:spPr>
        <p:txBody>
          <a:bodyPr wrap="square" rtlCol="0">
            <a:spAutoFit/>
          </a:bodyPr>
          <a:lstStyle/>
          <a:p>
            <a:pPr marL="317500" indent="-317500" algn="ctr"/>
            <a:r>
              <a:rPr lang="en-AU" dirty="0">
                <a:solidFill>
                  <a:srgbClr val="FFFF00"/>
                </a:solidFill>
                <a:latin typeface="Times New Roman" panose="02020603050405020304" pitchFamily="18" charset="0"/>
                <a:cs typeface="Times New Roman" panose="02020603050405020304" pitchFamily="18" charset="0"/>
              </a:rPr>
              <a:t>How ya </a:t>
            </a:r>
            <a:r>
              <a:rPr lang="en-AU" dirty="0" err="1">
                <a:solidFill>
                  <a:srgbClr val="FFFF00"/>
                </a:solidFill>
                <a:latin typeface="Times New Roman" panose="02020603050405020304" pitchFamily="18" charset="0"/>
                <a:cs typeface="Times New Roman" panose="02020603050405020304" pitchFamily="18" charset="0"/>
              </a:rPr>
              <a:t>goin</a:t>
            </a:r>
            <a:r>
              <a:rPr lang="en-AU" dirty="0">
                <a:solidFill>
                  <a:srgbClr val="FFFF00"/>
                </a:solidFill>
                <a:latin typeface="Times New Roman" panose="02020603050405020304" pitchFamily="18" charset="0"/>
                <a:cs typeface="Times New Roman" panose="02020603050405020304" pitchFamily="18" charset="0"/>
              </a:rPr>
              <a:t>’?    Filled with vanity?</a:t>
            </a:r>
          </a:p>
          <a:p>
            <a:pPr marL="317500" indent="-317500" algn="ctr"/>
            <a:r>
              <a:rPr lang="en-AU" dirty="0">
                <a:solidFill>
                  <a:schemeClr val="bg1"/>
                </a:solidFill>
                <a:latin typeface="Times New Roman" panose="02020603050405020304" pitchFamily="18" charset="0"/>
                <a:cs typeface="Times New Roman" panose="02020603050405020304" pitchFamily="18" charset="0"/>
              </a:rPr>
              <a:t>It is empty/worthless to work and work and not rest</a:t>
            </a:r>
          </a:p>
        </p:txBody>
      </p:sp>
    </p:spTree>
    <p:extLst>
      <p:ext uri="{BB962C8B-B14F-4D97-AF65-F5344CB8AC3E}">
        <p14:creationId xmlns:p14="http://schemas.microsoft.com/office/powerpoint/2010/main" val="393647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164459</TotalTime>
  <Words>1095</Words>
  <Application>Microsoft Macintosh PowerPoint</Application>
  <PresentationFormat>On-screen Show (16:10)</PresentationFormat>
  <Paragraphs>78</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2489</cp:revision>
  <cp:lastPrinted>2023-05-19T07:47:57Z</cp:lastPrinted>
  <dcterms:created xsi:type="dcterms:W3CDTF">2016-11-04T06:28:01Z</dcterms:created>
  <dcterms:modified xsi:type="dcterms:W3CDTF">2023-05-19T07:52:33Z</dcterms:modified>
</cp:coreProperties>
</file>